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2"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348"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2/27/2015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2/27/2015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2/27/2015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2/27/2015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2/27/2015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2/27/2015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2/27/2015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2/27/2015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2/27/2015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2/27/2015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2/27/2015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2/27/2015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alpha val="42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2/27/2015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Heather.macdonald@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7.jpg"/><Relationship Id="rId5" Type="http://schemas.openxmlformats.org/officeDocument/2006/relationships/image" Target="../media/image16.jpe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20.jpg"/><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stacy.heilman@emory.edu"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kimberly.laboone@choa.org"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 Id="rId35"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March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a:t>
            </a:r>
            <a:r>
              <a:rPr lang="en-US" sz="1100" dirty="0" smtClean="0">
                <a:solidFill>
                  <a:srgbClr val="000000"/>
                </a:solidFill>
                <a:latin typeface="Calibri" pitchFamily="34" charset="0"/>
              </a:rPr>
              <a:t>Research Administration: </a:t>
            </a:r>
            <a:r>
              <a:rPr lang="en-US" sz="1100" dirty="0">
                <a:solidFill>
                  <a:srgbClr val="000000"/>
                </a:solidFill>
                <a:latin typeface="Calibri" pitchFamily="34" charset="0"/>
              </a:rPr>
              <a:t>(404-785-1215,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00" dirty="0">
                <a:latin typeface="+mn-lt"/>
              </a:rPr>
              <a:t>Traci Leong, PhD</a:t>
            </a:r>
          </a:p>
          <a:p>
            <a:pPr fontAlgn="auto">
              <a:spcBef>
                <a:spcPts val="0"/>
              </a:spcBef>
              <a:spcAft>
                <a:spcPts val="0"/>
              </a:spcAft>
              <a:buFont typeface="Wingdings" pitchFamily="2" charset="2"/>
              <a:buChar char="Ø"/>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fontAlgn="auto">
              <a:spcBef>
                <a:spcPts val="0"/>
              </a:spcBef>
              <a:spcAft>
                <a:spcPts val="0"/>
              </a:spcAft>
              <a:buFont typeface="Wingdings" pitchFamily="2" charset="2"/>
              <a:buChar char="Ø"/>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fontAlgn="auto">
              <a:spcBef>
                <a:spcPts val="0"/>
              </a:spcBef>
              <a:spcAft>
                <a:spcPts val="0"/>
              </a:spcAft>
              <a:buFont typeface="Wingdings" pitchFamily="2" charset="2"/>
              <a:buChar char="Ø"/>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0"/>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1"/>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i="1" dirty="0">
                <a:solidFill>
                  <a:srgbClr val="000000"/>
                </a:solidFill>
                <a:latin typeface="Calibri" pitchFamily="34" charset="0"/>
                <a:ea typeface="Calibri" pitchFamily="34" charset="0"/>
                <a:cs typeface="Times New Roman" pitchFamily="18" charset="0"/>
              </a:rPr>
              <a:t>Advanced Diagnostics Laboratory </a:t>
            </a:r>
            <a:r>
              <a:rPr lang="en-US" sz="1000" b="1" i="1" dirty="0" smtClean="0">
                <a:solidFill>
                  <a:srgbClr val="000000"/>
                </a:solidFill>
                <a:latin typeface="Calibri" pitchFamily="34" charset="0"/>
                <a:ea typeface="Calibri" pitchFamily="34" charset="0"/>
                <a:cs typeface="Times New Roman" pitchFamily="18" charset="0"/>
              </a:rPr>
              <a:t>Manager: </a:t>
            </a:r>
            <a:r>
              <a:rPr lang="en-US" sz="1000" i="1" dirty="0">
                <a:solidFill>
                  <a:srgbClr val="000000"/>
                </a:solidFill>
                <a:latin typeface="Calibri" pitchFamily="34" charset="0"/>
                <a:ea typeface="Calibri" pitchFamily="34" charset="0"/>
                <a:cs typeface="Times New Roman" pitchFamily="18" charset="0"/>
              </a:rPr>
              <a:t>Heather MacDonald</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2"/>
              </a:rPr>
              <a:t>Heather.macdonald@choa.org</a:t>
            </a:r>
            <a:r>
              <a:rPr lang="en-US" sz="1000" dirty="0"/>
              <a:t> </a:t>
            </a:r>
          </a:p>
          <a:p>
            <a:pPr hangingPunct="0">
              <a:buSzPct val="100000"/>
              <a:buFont typeface="Arial" charset="0"/>
              <a:buChar char="•"/>
            </a:pPr>
            <a:r>
              <a:rPr lang="en-US" sz="900" dirty="0" smtClean="0">
                <a:solidFill>
                  <a:srgbClr val="000000"/>
                </a:solidFill>
                <a:latin typeface="Calibri" pitchFamily="34" charset="0"/>
                <a:ea typeface="Calibri" pitchFamily="34" charset="0"/>
                <a:cs typeface="Times New Roman" pitchFamily="18" charset="0"/>
              </a:rPr>
              <a:t>Clinical </a:t>
            </a:r>
            <a:r>
              <a:rPr lang="en-US" sz="900"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95445727"/>
              </p:ext>
            </p:extLst>
          </p:nvPr>
        </p:nvGraphicFramePr>
        <p:xfrm>
          <a:off x="152400" y="71056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48338236"/>
              </p:ext>
            </p:extLst>
          </p:nvPr>
        </p:nvGraphicFramePr>
        <p:xfrm>
          <a:off x="198438" y="552450"/>
          <a:ext cx="8793162" cy="5608319"/>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000"/>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20000" r="25500" b="33500"/>
          <a:stretch/>
        </p:blipFill>
        <p:spPr>
          <a:xfrm>
            <a:off x="1631210" y="3476625"/>
            <a:ext cx="582863" cy="711200"/>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b="17669"/>
          <a:stretch/>
        </p:blipFill>
        <p:spPr>
          <a:xfrm>
            <a:off x="1631210" y="1162050"/>
            <a:ext cx="592445" cy="695325"/>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842187208"/>
              </p:ext>
            </p:extLst>
          </p:nvPr>
        </p:nvGraphicFramePr>
        <p:xfrm>
          <a:off x="76200" y="596601"/>
          <a:ext cx="8953499" cy="5846717"/>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alpha val="50196"/>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1" name="Picture 10" descr="ChangwonPark.jpg"/>
          <p:cNvPicPr/>
          <p:nvPr/>
        </p:nvPicPr>
        <p:blipFill>
          <a:blip r:embed="rId5" cstate="print"/>
          <a:srcRect l="10619" r="9292" b="28571"/>
          <a:stretch>
            <a:fillRect/>
          </a:stretch>
        </p:blipFill>
        <p:spPr>
          <a:xfrm>
            <a:off x="799130" y="3914775"/>
            <a:ext cx="543310" cy="695325"/>
          </a:xfrm>
          <a:prstGeom prst="rect">
            <a:avLst/>
          </a:prstGeom>
          <a:noFill/>
          <a:ln>
            <a:noFill/>
          </a:ln>
          <a:effectLst/>
        </p:spPr>
      </p:pic>
      <p:pic>
        <p:nvPicPr>
          <p:cNvPr id="14" name="Picture 13"/>
          <p:cNvPicPr>
            <a:picLocks noChangeAspect="1"/>
          </p:cNvPicPr>
          <p:nvPr/>
        </p:nvPicPr>
        <p:blipFill rotWithShape="1">
          <a:blip r:embed="rId6">
            <a:extLst>
              <a:ext uri="{28A0092B-C50C-407E-A947-70E740481C1C}">
                <a14:useLocalDpi xmlns:a14="http://schemas.microsoft.com/office/drawing/2010/main" val="0"/>
              </a:ext>
            </a:extLst>
          </a:blip>
          <a:srcRect l="11963" t="7801" r="11963" b="8339"/>
          <a:stretch/>
        </p:blipFill>
        <p:spPr>
          <a:xfrm>
            <a:off x="823465" y="2514600"/>
            <a:ext cx="511396" cy="704655"/>
          </a:xfrm>
          <a:prstGeom prst="rect">
            <a:avLst/>
          </a:prstGeom>
        </p:spPr>
      </p:pic>
      <p:pic>
        <p:nvPicPr>
          <p:cNvPr id="15"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3465" y="12192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68489440"/>
              </p:ext>
            </p:extLst>
          </p:nvPr>
        </p:nvGraphicFramePr>
        <p:xfrm>
          <a:off x="152401" y="1219200"/>
          <a:ext cx="8686798" cy="2834640"/>
        </p:xfrm>
        <a:graphic>
          <a:graphicData uri="http://schemas.openxmlformats.org/drawingml/2006/table">
            <a:tbl>
              <a:tblPr>
                <a:tableStyleId>{35758FB7-9AC5-4552-8A53-C91805E547FA}</a:tableStyleId>
              </a:tblPr>
              <a:tblGrid>
                <a:gridCol w="947651"/>
                <a:gridCol w="754309"/>
                <a:gridCol w="1117439"/>
                <a:gridCol w="914400"/>
                <a:gridCol w="685800"/>
                <a:gridCol w="1105639"/>
                <a:gridCol w="316156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9044" y="2867025"/>
            <a:ext cx="534661" cy="759217"/>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0515" y="1727200"/>
            <a:ext cx="592667" cy="711200"/>
          </a:xfrm>
          <a:prstGeom prst="rect">
            <a:avLst/>
          </a:prstGeom>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5473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49675" y="1816100"/>
            <a:ext cx="218463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Stoll</a:t>
            </a:r>
          </a:p>
          <a:p>
            <a:r>
              <a:rPr lang="en-US" sz="1200" dirty="0" smtClean="0">
                <a:solidFill>
                  <a:srgbClr val="000000"/>
                </a:solidFill>
                <a:latin typeface="+mn-lt"/>
              </a:rPr>
              <a:t>Chair, </a:t>
            </a:r>
            <a:r>
              <a:rPr lang="en-US" sz="1200" dirty="0">
                <a:solidFill>
                  <a:srgbClr val="000000"/>
                </a:solidFill>
                <a:latin typeface="+mn-lt"/>
              </a:rPr>
              <a:t>Department of Pediatrics</a:t>
            </a:r>
          </a:p>
        </p:txBody>
      </p:sp>
      <p:sp>
        <p:nvSpPr>
          <p:cNvPr id="16389" name="TextBox 33"/>
          <p:cNvSpPr txBox="1">
            <a:spLocks noChangeArrowheads="1"/>
          </p:cNvSpPr>
          <p:nvPr/>
        </p:nvSpPr>
        <p:spPr bwMode="auto">
          <a:xfrm>
            <a:off x="6257925" y="3768327"/>
            <a:ext cx="1378839"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a:solidFill>
                  <a:srgbClr val="000000"/>
                </a:solidFill>
                <a:latin typeface="+mn-lt"/>
              </a:rPr>
              <a:t>Manager,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666546"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a:solidFill>
                  <a:srgbClr val="000000"/>
                </a:solidFill>
                <a:latin typeface="+mn-lt"/>
              </a:rPr>
              <a:t>Grants Advocate, Cores</a:t>
            </a:r>
          </a:p>
        </p:txBody>
      </p:sp>
      <p:sp>
        <p:nvSpPr>
          <p:cNvPr id="16392" name="TextBox 47"/>
          <p:cNvSpPr txBox="1">
            <a:spLocks noChangeArrowheads="1"/>
          </p:cNvSpPr>
          <p:nvPr/>
        </p:nvSpPr>
        <p:spPr bwMode="auto">
          <a:xfrm>
            <a:off x="1311275" y="2706469"/>
            <a:ext cx="179626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Kim </a:t>
            </a:r>
            <a:r>
              <a:rPr lang="en-US" sz="1200" b="1" dirty="0" err="1" smtClean="0">
                <a:solidFill>
                  <a:srgbClr val="000000"/>
                </a:solidFill>
                <a:latin typeface="+mn-lt"/>
              </a:rPr>
              <a:t>LaBoone</a:t>
            </a:r>
            <a:endParaRPr lang="en-US" sz="1200" b="1" dirty="0">
              <a:solidFill>
                <a:srgbClr val="000000"/>
              </a:solidFill>
              <a:latin typeface="+mn-lt"/>
            </a:endParaRPr>
          </a:p>
          <a:p>
            <a:r>
              <a:rPr lang="en-US" sz="1200" dirty="0" smtClean="0">
                <a:solidFill>
                  <a:srgbClr val="000000"/>
                </a:solidFill>
                <a:latin typeface="+mn-lt"/>
              </a:rPr>
              <a:t>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156555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mn-lt"/>
              </a:rPr>
              <a:t>Tom </a:t>
            </a:r>
            <a:r>
              <a:rPr lang="en-US" sz="1200" dirty="0" err="1">
                <a:solidFill>
                  <a:srgbClr val="000000"/>
                </a:solidFill>
                <a:latin typeface="+mn-lt"/>
              </a:rPr>
              <a:t>Brems</a:t>
            </a:r>
            <a:endParaRPr lang="en-US" sz="1200" dirty="0">
              <a:solidFill>
                <a:srgbClr val="000000"/>
              </a:solidFill>
              <a:latin typeface="+mn-lt"/>
            </a:endParaRPr>
          </a:p>
        </p:txBody>
      </p: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629400" y="2743200"/>
            <a:ext cx="1870448"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Administration</a:t>
            </a:r>
            <a:endParaRPr lang="en-US" sz="1200" dirty="0">
              <a:solidFill>
                <a:srgbClr val="000000"/>
              </a:solidFill>
              <a:latin typeface="+mn-lt"/>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7636764" y="3308470"/>
            <a:ext cx="29718" cy="140640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2014141"/>
            <a:ext cx="1290840" cy="576659"/>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0956"/>
            <a:ext cx="464992" cy="148"/>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8" y="4230290"/>
            <a:ext cx="2" cy="127833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March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9784" y="2848613"/>
            <a:ext cx="1637308" cy="919714"/>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751120"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Senior Business Manager</a:t>
            </a:r>
            <a:endParaRPr lang="en-US" sz="1200" dirty="0">
              <a:solidFill>
                <a:srgbClr val="000000"/>
              </a:solidFill>
              <a:latin typeface="+mn-lt"/>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450253" y="3116007"/>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42" name="TextBox 47"/>
          <p:cNvSpPr txBox="1">
            <a:spLocks noChangeArrowheads="1"/>
          </p:cNvSpPr>
          <p:nvPr/>
        </p:nvSpPr>
        <p:spPr bwMode="auto">
          <a:xfrm>
            <a:off x="2839243" y="3264482"/>
            <a:ext cx="126079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Brooks Jones</a:t>
            </a:r>
            <a:endParaRPr lang="en-US" sz="1200" b="1" dirty="0">
              <a:solidFill>
                <a:srgbClr val="000000"/>
              </a:solidFill>
              <a:latin typeface="+mn-lt"/>
            </a:endParaRPr>
          </a:p>
          <a:p>
            <a:r>
              <a:rPr lang="en-US" sz="1200" dirty="0" smtClean="0">
                <a:solidFill>
                  <a:srgbClr val="000000"/>
                </a:solidFill>
                <a:latin typeface="+mn-lt"/>
              </a:rPr>
              <a:t>Financial Analyst</a:t>
            </a:r>
            <a:endParaRPr lang="en-US" sz="1200" dirty="0">
              <a:solidFill>
                <a:srgbClr val="000000"/>
              </a:solidFill>
              <a:latin typeface="+mn-lt"/>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6"/>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smtClean="0">
                <a:latin typeface="Calibri" pitchFamily="34" charset="0"/>
              </a:rPr>
              <a:t>Chief Operating Officer &amp; Chief</a:t>
            </a:r>
            <a:r>
              <a:rPr lang="en-US" sz="750" dirty="0">
                <a:latin typeface="Calibri" pitchFamily="34" charset="0"/>
              </a:rPr>
              <a:t>,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7"/>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1"/>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8"/>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9"/>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1"/>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2"/>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3"/>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4"/>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5"/>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91137350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06778358"/>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March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1809</TotalTime>
  <Words>3924</Words>
  <Application>Microsoft Office PowerPoint</Application>
  <PresentationFormat>On-screen Show (4:3)</PresentationFormat>
  <Paragraphs>656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176</cp:revision>
  <cp:lastPrinted>2014-06-02T12:56:47Z</cp:lastPrinted>
  <dcterms:created xsi:type="dcterms:W3CDTF">2011-12-08T19:57:10Z</dcterms:created>
  <dcterms:modified xsi:type="dcterms:W3CDTF">2015-02-27T19:08:01Z</dcterms:modified>
</cp:coreProperties>
</file>